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5" r:id="rId9"/>
  </p:sldIdLst>
  <p:sldSz cx="9144000" cy="5143500" type="screen16x9"/>
  <p:notesSz cx="6858000" cy="9144000"/>
  <p:embeddedFontLst>
    <p:embeddedFont>
      <p:font typeface="Bauhaus 93" panose="04030905020B02020C02" pitchFamily="8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JUNAR" panose="020B0604020202020204" charset="0"/>
      <p:regular r:id="rId15"/>
    </p:embeddedFont>
    <p:embeddedFont>
      <p:font typeface="JUNAR OUTLINE JUNAR OUTLINE" panose="020B0604020202020204" charset="0"/>
      <p:regular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C5A3E"/>
    <a:srgbClr val="339966"/>
    <a:srgbClr val="006C31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วงรี 15">
            <a:extLst>
              <a:ext uri="{FF2B5EF4-FFF2-40B4-BE49-F238E27FC236}">
                <a16:creationId xmlns:a16="http://schemas.microsoft.com/office/drawing/2014/main" id="{2FE091F6-46AD-4E90-B876-21362937A31D}"/>
              </a:ext>
            </a:extLst>
          </p:cNvPr>
          <p:cNvSpPr/>
          <p:nvPr userDrawn="1"/>
        </p:nvSpPr>
        <p:spPr>
          <a:xfrm>
            <a:off x="2691205" y="764914"/>
            <a:ext cx="3429000" cy="3429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8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8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EE04-5708-43BD-A273-E1C71C92B267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594B-E373-49D5-9EE0-51D75CCEBC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E60D4-21A5-40D0-B5D0-7AFACD3D4902}"/>
              </a:ext>
            </a:extLst>
          </p:cNvPr>
          <p:cNvSpPr txBox="1"/>
          <p:nvPr userDrawn="1"/>
        </p:nvSpPr>
        <p:spPr>
          <a:xfrm>
            <a:off x="265906" y="5213747"/>
            <a:ext cx="861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231967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1665" y="209550"/>
            <a:ext cx="1053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>
                <a:solidFill>
                  <a:schemeClr val="bg1"/>
                </a:solidFill>
                <a:latin typeface="JUNAR OUTLINE JUNAR OUTLINE" pitchFamily="2" charset="0"/>
              </a:rPr>
              <a:t>P</a:t>
            </a:r>
          </a:p>
          <a:p>
            <a:r>
              <a:rPr lang="en-US" sz="5400" b="1" spc="600" dirty="0">
                <a:solidFill>
                  <a:schemeClr val="bg1"/>
                </a:solidFill>
                <a:latin typeface="JUNAR OUTLINE JUNAR OUTLINE" pitchFamily="2" charset="0"/>
              </a:rPr>
              <a:t>M</a:t>
            </a:r>
          </a:p>
          <a:p>
            <a:r>
              <a:rPr lang="en-US" sz="5400" b="1" spc="600" dirty="0">
                <a:solidFill>
                  <a:schemeClr val="bg1"/>
                </a:solidFill>
                <a:latin typeface="JUNAR OUTLINE JUNAR OUTLINE" pitchFamily="2" charset="0"/>
              </a:rPr>
              <a:t>Q</a:t>
            </a:r>
          </a:p>
          <a:p>
            <a:r>
              <a:rPr lang="en-US" sz="5400" b="1" spc="600" dirty="0">
                <a:solidFill>
                  <a:schemeClr val="bg1"/>
                </a:solidFill>
                <a:latin typeface="JUNAR OUTLINE JUNAR OUTLINE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665" y="3790950"/>
            <a:ext cx="1888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JUNAR" panose="020B0604020202020204" charset="0"/>
                <a:cs typeface="TH SarabunPSK" panose="020B0500040200020003" pitchFamily="34" charset="-34"/>
              </a:rPr>
              <a:t>4.0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6684" y="1817694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JUNAR" pitchFamily="2" charset="0"/>
              </a:rPr>
              <a:t>หมวด 1</a:t>
            </a:r>
            <a:endParaRPr lang="en-US" sz="3200" b="1" dirty="0">
              <a:latin typeface="JUNAR" pitchFamily="2" charset="0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4840982" y="1606255"/>
            <a:ext cx="1888864" cy="188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13D01-F7DC-49F7-B172-0FCCDE955EFA}"/>
              </a:ext>
            </a:extLst>
          </p:cNvPr>
          <p:cNvSpPr txBox="1"/>
          <p:nvPr/>
        </p:nvSpPr>
        <p:spPr>
          <a:xfrm>
            <a:off x="2667000" y="2135188"/>
            <a:ext cx="2781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การนำองค์การ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74936-92D2-4F70-B5DC-FC52ED2A002E}"/>
              </a:ext>
            </a:extLst>
          </p:cNvPr>
          <p:cNvSpPr txBox="1"/>
          <p:nvPr/>
        </p:nvSpPr>
        <p:spPr>
          <a:xfrm>
            <a:off x="2863363" y="2966185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คณะทำงานย่อยหมวด 1 </a:t>
            </a:r>
            <a:endParaRPr lang="en-US" sz="1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95FC4-182E-4F86-B04E-EE026DFD7F6E}"/>
              </a:ext>
            </a:extLst>
          </p:cNvPr>
          <p:cNvSpPr txBox="1"/>
          <p:nvPr/>
        </p:nvSpPr>
        <p:spPr>
          <a:xfrm>
            <a:off x="2130529" y="4175671"/>
            <a:ext cx="451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spc="6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กรมยุทธศึกษาทหารเรือ</a:t>
            </a:r>
            <a:endParaRPr lang="en-US" sz="3200" b="1" spc="6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spc="600" dirty="0">
              <a:solidFill>
                <a:srgbClr val="C00000"/>
              </a:solidFill>
              <a:latin typeface="JUN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14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990600" y="209550"/>
            <a:ext cx="24384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-1066800" y="-933450"/>
            <a:ext cx="3429000" cy="3429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Lorem ipsum used in a magazin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ngraving of Marcus Tullius Cic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27241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ypesetter selecting type for a gal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etraset Transfer Sheets with Lorem Ips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rem Ipsum in Word Processing Softw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3467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Star Wars lorem ips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tar Wars lorem ips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Bacon Ipsum Gener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icero's De finibus bonorum et malor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47483647"/>
            <a:ext cx="4572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สี่เหลี่ยมผืนผ้า 33"/>
          <p:cNvSpPr/>
          <p:nvPr/>
        </p:nvSpPr>
        <p:spPr>
          <a:xfrm>
            <a:off x="7924800" y="-11430"/>
            <a:ext cx="12192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2160E9-695D-4280-8CC0-B46D92A725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1038225"/>
            <a:ext cx="8086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วงรี 13"/>
          <p:cNvSpPr/>
          <p:nvPr/>
        </p:nvSpPr>
        <p:spPr>
          <a:xfrm>
            <a:off x="2967100" y="-120350"/>
            <a:ext cx="2970280" cy="29440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3235538" y="-119460"/>
            <a:ext cx="24384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19" y="2318940"/>
            <a:ext cx="13244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dirty="0">
                <a:latin typeface="Bauhaus 93" pitchFamily="82" charset="0"/>
              </a:rPr>
              <a:t>1.1</a:t>
            </a:r>
            <a:endParaRPr lang="en-US" sz="8000" dirty="0">
              <a:latin typeface="Bauhaus 93" pitchFamily="82" charset="0"/>
            </a:endParaRP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ระบบการนำองค์การ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ที่สร้างความยั่งยืน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6008" y="2318940"/>
            <a:ext cx="11961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dirty="0">
                <a:latin typeface="Bauhaus 93" pitchFamily="82" charset="0"/>
              </a:rPr>
              <a:t>1.2</a:t>
            </a: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ป้องกันทุจริตและ</a:t>
            </a: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สร้างความโปร่งใส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960" y="2318940"/>
            <a:ext cx="19848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dirty="0">
                <a:latin typeface="Bauhaus 93" pitchFamily="82" charset="0"/>
              </a:rPr>
              <a:t>1.3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การมุ่งเน้นผลสัมฤทธิ์ผ่านการ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สร้างการมีส่วนร่วมจากเครือข่าย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ทั้งภายในและภายนอก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A7E98-D996-4DA6-973A-DC4D5FFAAD91}"/>
              </a:ext>
            </a:extLst>
          </p:cNvPr>
          <p:cNvSpPr txBox="1"/>
          <p:nvPr/>
        </p:nvSpPr>
        <p:spPr>
          <a:xfrm>
            <a:off x="7000959" y="2322750"/>
            <a:ext cx="16818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dirty="0">
                <a:latin typeface="Bauhaus 93" pitchFamily="82" charset="0"/>
              </a:rPr>
              <a:t>1.4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คำนึงถึงผลกระทบต่อสังคม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และมุ้งเน้นให้เกิดผลลัพธ์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C31BA-4AF5-4D19-8029-F6E3A351303E}"/>
              </a:ext>
            </a:extLst>
          </p:cNvPr>
          <p:cNvSpPr txBox="1"/>
          <p:nvPr/>
        </p:nvSpPr>
        <p:spPr>
          <a:xfrm>
            <a:off x="3208951" y="415915"/>
            <a:ext cx="248657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1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การนำองค์การ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8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8651840" y="19050"/>
            <a:ext cx="4921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733800" y="696941"/>
            <a:ext cx="5600700" cy="42087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7607897" y="-305762"/>
            <a:ext cx="2005405" cy="20054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09945" y="35220"/>
            <a:ext cx="1095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96162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UNAR" pitchFamily="2" charset="0"/>
              </a:rPr>
              <a:t>ADVANCE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038600" y="971550"/>
            <a:ext cx="1219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1189107"/>
            <a:ext cx="2462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ระบบการนำองค์การ</a:t>
            </a:r>
          </a:p>
          <a:p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ที่สร้างความยั่งยืน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73265-FCDC-4C35-B7E1-F15FE49A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873"/>
            <a:ext cx="8651840" cy="2524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33C3A-B73A-4245-BADE-AB96F84B8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03" y="971550"/>
            <a:ext cx="1219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3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2438400" y="880306"/>
            <a:ext cx="1983794" cy="1888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40284" y="278770"/>
            <a:ext cx="4623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ป้องกันทุจริตและสร้างความโปร่งใส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2711" y="1076185"/>
            <a:ext cx="1095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608704" y="435462"/>
            <a:ext cx="401884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164939" y="435462"/>
            <a:ext cx="401884" cy="38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8D8893-6743-4508-9F0F-9915038B5CDF}"/>
              </a:ext>
            </a:extLst>
          </p:cNvPr>
          <p:cNvSpPr txBox="1"/>
          <p:nvPr/>
        </p:nvSpPr>
        <p:spPr>
          <a:xfrm>
            <a:off x="5226815" y="1076185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UNAR" pitchFamily="2" charset="0"/>
              </a:rPr>
              <a:t>ADVANCE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8C7CC-721C-4C19-BF1D-7A3426E47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2356"/>
            <a:ext cx="9144000" cy="2311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F8D4A-4D76-457C-AF4E-C3D12AAE97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" y="1045926"/>
            <a:ext cx="1188720" cy="16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5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-76200" y="0"/>
            <a:ext cx="49216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วงรี 3"/>
          <p:cNvSpPr/>
          <p:nvPr/>
        </p:nvSpPr>
        <p:spPr>
          <a:xfrm>
            <a:off x="-526307" y="439590"/>
            <a:ext cx="2286000" cy="22930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14" y="924412"/>
            <a:ext cx="1095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7924800" y="1423555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0DC9F-D307-4D71-9C99-418D84AED5D3}"/>
              </a:ext>
            </a:extLst>
          </p:cNvPr>
          <p:cNvSpPr/>
          <p:nvPr/>
        </p:nvSpPr>
        <p:spPr>
          <a:xfrm>
            <a:off x="1157186" y="424348"/>
            <a:ext cx="5162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การมุ่งเน้นผลสัมฤทธิ์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ผ่านการสร้างการมีส่วนร่วม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จากเครือข่ายทั้งภายใน</a:t>
            </a:r>
          </a:p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และภายนอก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91644-B0B6-431B-BCCA-DEC0E94E3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0" y="2808654"/>
            <a:ext cx="8728040" cy="23348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DD263D-3636-4234-8530-724B74466F93}"/>
              </a:ext>
            </a:extLst>
          </p:cNvPr>
          <p:cNvSpPr txBox="1"/>
          <p:nvPr/>
        </p:nvSpPr>
        <p:spPr>
          <a:xfrm>
            <a:off x="6075030" y="2144087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UNAR" pitchFamily="2" charset="0"/>
              </a:rPr>
              <a:t>ADVANCE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9F9897-6B86-4D40-931B-7B68C492C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4" y="179478"/>
            <a:ext cx="2173224" cy="13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209550"/>
            <a:ext cx="24384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2740" y="267020"/>
            <a:ext cx="3932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คำนึงถึงผลกระทบต่อสังคม</a:t>
            </a:r>
          </a:p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และมุ้งเน้นให้เกิดผลลัพธ์</a:t>
            </a:r>
          </a:p>
        </p:txBody>
      </p:sp>
      <p:sp>
        <p:nvSpPr>
          <p:cNvPr id="9" name="วงรี 8"/>
          <p:cNvSpPr/>
          <p:nvPr/>
        </p:nvSpPr>
        <p:spPr>
          <a:xfrm>
            <a:off x="7467600" y="640140"/>
            <a:ext cx="2172997" cy="2102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940648" y="1691350"/>
            <a:ext cx="2362200" cy="236479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1F4A4-9637-4414-B816-A23DDAD97A9A}"/>
              </a:ext>
            </a:extLst>
          </p:cNvPr>
          <p:cNvSpPr txBox="1"/>
          <p:nvPr/>
        </p:nvSpPr>
        <p:spPr>
          <a:xfrm>
            <a:off x="8048828" y="870209"/>
            <a:ext cx="10951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8DE3F-C062-4385-8BCF-9660F140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" y="2832414"/>
            <a:ext cx="9145297" cy="23421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E6A2B2-A5EC-4704-AE4C-65BDC367DB16}"/>
              </a:ext>
            </a:extLst>
          </p:cNvPr>
          <p:cNvSpPr txBox="1"/>
          <p:nvPr/>
        </p:nvSpPr>
        <p:spPr>
          <a:xfrm>
            <a:off x="2667000" y="2193648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JUNAR" pitchFamily="2" charset="0"/>
              </a:rPr>
              <a:t>ADVANCE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75D17-09AD-4665-8AF9-8C587A648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438150"/>
            <a:ext cx="1973826" cy="1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99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7200" y="438150"/>
            <a:ext cx="8153400" cy="426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125" y="479851"/>
            <a:ext cx="819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UNAR OUTLINE JUNAR OUTLINE" pitchFamily="2" charset="0"/>
              </a:rPr>
              <a:t>1.1 </a:t>
            </a:r>
          </a:p>
          <a:p>
            <a:endParaRPr lang="en-US" sz="2400" dirty="0">
              <a:latin typeface="JUNAR OUTLINE JUNAR OUTLIN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8395" y="421579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UNAR OUTLINE JUNAR OUTLINE" pitchFamily="2" charset="0"/>
              </a:rPr>
              <a:t>1.4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34909" y="2017752"/>
            <a:ext cx="63898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JUNAR" pitchFamily="2" charset="0"/>
              </a:rPr>
              <a:t>ADVANCE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7924800" y="-1219200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-1219200" y="1581150"/>
            <a:ext cx="24384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E8AC7-E1F6-4863-9A1D-5AF079C0E14C}"/>
              </a:ext>
            </a:extLst>
          </p:cNvPr>
          <p:cNvSpPr txBox="1"/>
          <p:nvPr/>
        </p:nvSpPr>
        <p:spPr>
          <a:xfrm>
            <a:off x="7818395" y="53545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UNAR OUTLINE JUNAR OUTLINE" pitchFamily="2" charset="0"/>
              </a:rPr>
              <a:t>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A6F91-12C2-4879-BC07-9E26A9617209}"/>
              </a:ext>
            </a:extLst>
          </p:cNvPr>
          <p:cNvSpPr txBox="1"/>
          <p:nvPr/>
        </p:nvSpPr>
        <p:spPr>
          <a:xfrm>
            <a:off x="392125" y="4257377"/>
            <a:ext cx="79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JUNAR OUTLINE JUNAR OUTLINE" pitchFamily="2" charset="0"/>
              </a:rPr>
              <a:t>1.3</a:t>
            </a:r>
          </a:p>
          <a:p>
            <a:r>
              <a:rPr lang="en-US" sz="2400" dirty="0">
                <a:solidFill>
                  <a:schemeClr val="bg1"/>
                </a:solidFill>
                <a:latin typeface="JUNAR OUTLINE JUNAR OUTLIN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32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122</Words>
  <Application>Microsoft Office PowerPoint</Application>
  <PresentationFormat>On-screen Show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JUNAR</vt:lpstr>
      <vt:lpstr>Bauhaus 93</vt:lpstr>
      <vt:lpstr>Calibri</vt:lpstr>
      <vt:lpstr>Arial</vt:lpstr>
      <vt:lpstr>JUNAR OUTLINE JUNAR OUTLINE</vt:lpstr>
      <vt:lpstr>TH SarabunPSK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lenovo</cp:lastModifiedBy>
  <cp:revision>51</cp:revision>
  <dcterms:created xsi:type="dcterms:W3CDTF">2020-01-14T15:06:21Z</dcterms:created>
  <dcterms:modified xsi:type="dcterms:W3CDTF">2020-07-15T04:00:12Z</dcterms:modified>
</cp:coreProperties>
</file>